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18" r:id="rId3"/>
    <p:sldId id="320" r:id="rId4"/>
    <p:sldId id="322" r:id="rId5"/>
    <p:sldId id="324" r:id="rId6"/>
    <p:sldId id="321" r:id="rId7"/>
    <p:sldId id="323" r:id="rId8"/>
    <p:sldId id="303" r:id="rId9"/>
    <p:sldId id="295" r:id="rId10"/>
    <p:sldId id="296" r:id="rId11"/>
    <p:sldId id="299" r:id="rId12"/>
    <p:sldId id="325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55" d="100"/>
          <a:sy n="55" d="100"/>
        </p:scale>
        <p:origin x="38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0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95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5.wdp"/><Relationship Id="rId5" Type="http://schemas.openxmlformats.org/officeDocument/2006/relationships/image" Target="../media/image19.png"/><Relationship Id="rId4" Type="http://schemas.microsoft.com/office/2007/relationships/hdphoto" Target="../media/hdphoto1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878305" y="106016"/>
            <a:ext cx="2306357" cy="980661"/>
            <a:chOff x="1408392" y="0"/>
            <a:chExt cx="2306357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08392" y="206880"/>
              <a:ext cx="22414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 ĐỀ </a:t>
              </a:r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300268" y="312896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QUEN VỚI HÌNH KHỐI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073837" y="2191642"/>
            <a:ext cx="9555180" cy="252992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TRỤ, KHỐI CẦU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416957" y="300807"/>
            <a:ext cx="548640" cy="54614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965597" y="300807"/>
            <a:ext cx="37973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Bạn khối cầu sẽ rơi vào khoang </a:t>
            </a:r>
            <a:r>
              <a:rPr lang="en-US" sz="3200" dirty="0" smtClean="0"/>
              <a:t>g</a:t>
            </a:r>
            <a:r>
              <a:rPr lang="vi-VN" sz="3200" dirty="0" smtClean="0"/>
              <a:t>hi </a:t>
            </a:r>
            <a:r>
              <a:rPr lang="vi-VN" sz="3200" dirty="0"/>
              <a:t>phép tính có kết quả lớn nhất. Khoang đó có dạng khối trụ hay khối cầu?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84F3C-2462-43BB-B3BA-86AFF2C64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D2F2558-6979-4F12-AB2A-4806E75DAC02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07C4C6-34D7-43BB-B808-86DF5CA9939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B48A0F-3ACD-4F04-8BEF-765BA836704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46E286-EA23-46F0-86B2-5F567BB94690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F242EE6-1327-4CE3-86AB-F6DF8FD1304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5D0E6EE-314C-4BF9-8E0D-66D12821ED1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3107F1-AB3E-4926-99ED-C899A9EB6CE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830ABB-AF1D-413B-87EC-16D75E7D0A0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A6D842-E1D0-4460-91D1-8157DE83032B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46B023-8F28-4892-B4D7-B2A58E68B08A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092F05-289C-47B7-B0DA-1A09E6C4186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442385-D1C4-470D-86ED-63A0653D396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F39BDA-4E1D-4910-841D-A4D34C9BF46E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A3C34E-316C-434C-A416-46780009D440}"/>
              </a:ext>
            </a:extLst>
          </p:cNvPr>
          <p:cNvSpPr txBox="1"/>
          <p:nvPr/>
        </p:nvSpPr>
        <p:spPr>
          <a:xfrm>
            <a:off x="676923" y="4721197"/>
            <a:ext cx="3973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Khoang </a:t>
            </a:r>
            <a:r>
              <a:rPr lang="vi-VN" sz="3200" dirty="0">
                <a:solidFill>
                  <a:srgbClr val="FF0000"/>
                </a:solidFill>
                <a:sym typeface="Wingdings" panose="05000000000000000000" pitchFamily="2" charset="2"/>
              </a:rPr>
              <a:t>đó có dạng khối trụ.</a:t>
            </a:r>
            <a:endParaRPr lang="vi-VN" sz="3200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100227" y="2766172"/>
            <a:ext cx="3383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00227" y="3275148"/>
            <a:ext cx="2926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00227" y="3818003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682689" y="269323"/>
            <a:ext cx="548640" cy="5486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1435466" y="247777"/>
            <a:ext cx="9905824" cy="107721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200" dirty="0"/>
              <a:t>Nếu xếp các hộp có dạng khối trụ theo cách dưới đây thì hình </a:t>
            </a:r>
            <a:r>
              <a:rPr lang="vi-VN" sz="3200" dirty="0">
                <a:solidFill>
                  <a:srgbClr val="ED008C"/>
                </a:solidFill>
              </a:rPr>
              <a:t>D</a:t>
            </a:r>
            <a:r>
              <a:rPr lang="vi-VN" sz="3200" dirty="0"/>
              <a:t> sẽ cần bao nhiêu hộp?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78416E-57E5-4EA3-B3C7-DA23AC63C494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2D8098-7C6E-4921-8EAC-23715FCAB4C3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A9B8AB1-6741-4DD1-AE08-FAFBDF1DA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568A27-27B9-425C-9CF9-0E7E18BE5A9E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E597B8-093A-41C0-A2AC-8ECD7FFD13A7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3445976-9E01-49FE-91A8-8141EE79C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161EBA-660D-414C-A039-507BC43C3647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413594-C599-471F-916A-19D1D7726069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9B7910-AB4A-483E-9409-E7D440FF7E66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004BB9-E085-414D-B4D1-19A5FF0BC619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3A700C8-F505-48FA-BB26-346741AF3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C2A76CD-F4F5-4E56-8C6C-F4FEAA12C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225B134A-E782-4CEB-85DD-CB1623A7A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72DCD38-2B97-4F43-B521-0ADE26070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2828E40-6A97-4D64-8557-1AA345693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6421852-96A1-4B98-90F9-678CCDA90C79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37437C-1CF7-4DFA-9A56-64EA1A090E49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631DCAB-A0F3-4347-9F53-62969DEFF08E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F9C169-B00F-4C97-A979-54775CEBACFC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05AAF4-1A63-490E-A1A2-050AE3DFEFD4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E9D588-B5E2-4283-AF45-92FCD59187E2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497EA5F-3415-4A01-81C6-A245B2B3D1CF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BE28BD2-A43B-41AE-AAFC-C921AD18AE35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EECDC3-E48E-4E3E-A8ED-CBB774CCF0DE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4BC1AE8-0159-4FF4-A0CB-99478B84D256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F7A312-F029-4BB7-9DAD-A577F28ABCD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465B40-F375-4E01-AF6B-B8A29FD54CB7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24BEFBE-D526-4CD0-8B7B-55FB00AC48BF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042DD-C489-4FA3-BB7C-C2F3021924E2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B6D23AC-FE7B-4735-B5A6-95BBDEBC4E30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34441A7-D70C-45EC-B3FB-1F135F694165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2D2071A-739F-4F48-91CA-1015C262841E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4E34BC-D153-4E2E-9394-4DA82E1ECE48}"/>
              </a:ext>
            </a:extLst>
          </p:cNvPr>
          <p:cNvSpPr txBox="1"/>
          <p:nvPr/>
        </p:nvSpPr>
        <p:spPr>
          <a:xfrm>
            <a:off x="833297" y="4796736"/>
            <a:ext cx="10224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Mỗi </a:t>
            </a:r>
            <a:r>
              <a:rPr lang="vi-VN" sz="3200" dirty="0">
                <a:solidFill>
                  <a:srgbClr val="FF0000"/>
                </a:solidFill>
                <a:sym typeface="Wingdings" panose="05000000000000000000" pitchFamily="2" charset="2"/>
              </a:rPr>
              <a:t>hình sẽ tăng thêm 1 hộp theo hàng ngang và tăng thêm 1 hàng theo hàng dọc. Vậy hình D </a:t>
            </a:r>
            <a:r>
              <a:rPr lang="vi-VN" sz="3200">
                <a:solidFill>
                  <a:srgbClr val="FF0000"/>
                </a:solidFill>
                <a:sym typeface="Wingdings" panose="05000000000000000000" pitchFamily="2" charset="2"/>
              </a:rPr>
              <a:t>sẽ </a:t>
            </a:r>
            <a:r>
              <a:rPr lang="vi-VN" sz="3200" smtClean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r>
              <a:rPr lang="en-US" sz="3200" smtClean="0">
                <a:solidFill>
                  <a:srgbClr val="FF0000"/>
                </a:solidFill>
                <a:sym typeface="Wingdings" panose="05000000000000000000" pitchFamily="2" charset="2"/>
              </a:rPr>
              <a:t>ần</a:t>
            </a:r>
            <a:r>
              <a:rPr lang="vi-VN" sz="320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vi-VN" sz="3200" dirty="0">
                <a:solidFill>
                  <a:srgbClr val="FF0000"/>
                </a:solidFill>
                <a:sym typeface="Wingdings" panose="05000000000000000000" pitchFamily="2" charset="2"/>
              </a:rPr>
              <a:t>10 hộp.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CC83A8-3174-4613-96FF-CEC070636CBD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F16937-3DD4-4972-A4CF-DD5B1B53D810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773AAD-55E3-42A0-903D-2C7928AC2A2F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129561" y="1285386"/>
            <a:ext cx="5212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1" grpId="0" animBg="1"/>
      <p:bldP spid="81" grpId="2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16" grpId="0" animBg="1"/>
      <p:bldP spid="76" grpId="0" animBg="1"/>
      <p:bldP spid="78" grpId="0" animBg="1"/>
      <p:bldP spid="79" grpId="0" animBg="1"/>
      <p:bldP spid="80" grpId="0"/>
      <p:bldP spid="82" grpId="0" animBg="1"/>
      <p:bldP spid="82" grpId="2" animBg="1"/>
      <p:bldP spid="84" grpId="0" animBg="1"/>
      <p:bldP spid="84" grpId="2" animBg="1"/>
      <p:bldP spid="85" grpId="0" animBg="1"/>
      <p:bldP spid="8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10994" y="2882344"/>
            <a:ext cx="7633146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Xin </a:t>
            </a:r>
            <a:r>
              <a:rPr kumimoji="0" lang="en-US" sz="4400" b="0" i="0" u="none" strike="noStrike" kern="1200" cap="none" spc="0" normalizeH="0" baseline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chân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ơn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282652" y="16367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17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269312" y="1947193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1041885" y="1947193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6257" y="15364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1773407" y="1213692"/>
            <a:ext cx="3153077" cy="1461182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5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6860894" y="828580"/>
            <a:ext cx="3518252" cy="1770402"/>
            <a:chOff x="6818727" y="721946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1" y="1373286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41885" y="2674874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98712" y="2674874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82440" y="2240766"/>
            <a:ext cx="2795800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570932" y="2240766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1145189" y="734390"/>
            <a:ext cx="640080" cy="64008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1911736" y="734390"/>
            <a:ext cx="8040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892636" y="1926155"/>
            <a:ext cx="2029337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3738646" y="1926154"/>
            <a:ext cx="1952849" cy="1645920"/>
            <a:chOff x="5164037" y="1080206"/>
            <a:chExt cx="1952849" cy="16459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353403" y="1080206"/>
              <a:ext cx="1763483" cy="164592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6133067" y="1901813"/>
            <a:ext cx="1848427" cy="1575581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8757220" y="1729483"/>
            <a:ext cx="2057783" cy="1920240"/>
            <a:chOff x="8960152" y="891941"/>
            <a:chExt cx="2014886" cy="183817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535299" y="891941"/>
              <a:ext cx="1439739" cy="183817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960152" y="202054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ABE5F3-B7A4-44CE-A4FD-10948A2ECA3F}"/>
              </a:ext>
            </a:extLst>
          </p:cNvPr>
          <p:cNvSpPr/>
          <p:nvPr/>
        </p:nvSpPr>
        <p:spPr>
          <a:xfrm>
            <a:off x="3451765" y="3772613"/>
            <a:ext cx="2558470" cy="6955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Khối cầu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D2FC23-CFB1-4065-B56F-044F6AA1815C}"/>
              </a:ext>
            </a:extLst>
          </p:cNvPr>
          <p:cNvSpPr/>
          <p:nvPr/>
        </p:nvSpPr>
        <p:spPr>
          <a:xfrm>
            <a:off x="8197199" y="3772614"/>
            <a:ext cx="2451709" cy="6955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70C0"/>
                </a:solidFill>
              </a:rPr>
              <a:t>Khối trụ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006649" y="1334862"/>
            <a:ext cx="3474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69892" y="1319165"/>
            <a:ext cx="3657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0469" y="1480307"/>
            <a:ext cx="9103347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670847" y="493081"/>
            <a:ext cx="548640" cy="5486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E436C-3A9D-41B3-8209-97DDFC60AAC0}"/>
              </a:ext>
            </a:extLst>
          </p:cNvPr>
          <p:cNvSpPr txBox="1"/>
          <p:nvPr/>
        </p:nvSpPr>
        <p:spPr>
          <a:xfrm>
            <a:off x="1424105" y="536569"/>
            <a:ext cx="5876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>
            <a:off x="3998087" y="2194346"/>
            <a:ext cx="1076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5382490" y="3305694"/>
            <a:ext cx="529855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550151" y="2489769"/>
            <a:ext cx="943869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451677" y="2194346"/>
            <a:ext cx="1897237" cy="125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EAEE8B9-550E-42BC-AEF4-0546D0339AD8}"/>
              </a:ext>
            </a:extLst>
          </p:cNvPr>
          <p:cNvSpPr txBox="1"/>
          <p:nvPr/>
        </p:nvSpPr>
        <p:spPr>
          <a:xfrm>
            <a:off x="945167" y="4910246"/>
            <a:ext cx="10273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Hãy nêu tên một số đồ vật có dạng khối trụ hoặc khối cầu mà em biết.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987150" y="1126170"/>
            <a:ext cx="4846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670847" y="493081"/>
            <a:ext cx="548640" cy="5486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E436C-3A9D-41B3-8209-97DDFC60AAC0}"/>
              </a:ext>
            </a:extLst>
          </p:cNvPr>
          <p:cNvSpPr txBox="1"/>
          <p:nvPr/>
        </p:nvSpPr>
        <p:spPr>
          <a:xfrm>
            <a:off x="1424105" y="536569"/>
            <a:ext cx="5876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Mỗi vật sau có dạng khối gì?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AEE8B9-550E-42BC-AEF4-0546D0339AD8}"/>
              </a:ext>
            </a:extLst>
          </p:cNvPr>
          <p:cNvSpPr txBox="1"/>
          <p:nvPr/>
        </p:nvSpPr>
        <p:spPr>
          <a:xfrm>
            <a:off x="1424105" y="1305040"/>
            <a:ext cx="10273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:a16="http://schemas.microsoft.com/office/drawing/2014/main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7" y="3762896"/>
            <a:ext cx="197537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83B1EEA-8DD0-4417-86EB-3AD08777DC30}"/>
              </a:ext>
            </a:extLst>
          </p:cNvPr>
          <p:cNvSpPr/>
          <p:nvPr/>
        </p:nvSpPr>
        <p:spPr>
          <a:xfrm rot="20874249">
            <a:off x="871836" y="3140156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Khối trụ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:a16="http://schemas.microsoft.com/office/drawing/2014/main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204" y="4844723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:a16="http://schemas.microsoft.com/office/drawing/2014/main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204" y="2684184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9F8AFD8-0521-41C9-9D1B-971DE9C40B8E}"/>
              </a:ext>
            </a:extLst>
          </p:cNvPr>
          <p:cNvSpPr/>
          <p:nvPr/>
        </p:nvSpPr>
        <p:spPr>
          <a:xfrm rot="20874249">
            <a:off x="5816033" y="3018593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Khối cầu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93" y="4319174"/>
            <a:ext cx="3171826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206" y="2899607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475" y="4674933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2097044" y="1902025"/>
            <a:ext cx="5303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92251" y="2453903"/>
            <a:ext cx="173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103162" y="1902025"/>
            <a:ext cx="256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24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64" y="1474044"/>
            <a:ext cx="10490271" cy="4939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850864" y="392067"/>
            <a:ext cx="548640" cy="5486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1463478" y="358645"/>
            <a:ext cx="9181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Quan sát tranh rồi chỉ ra hình có dạng khối trụ, hình có dạng khối cầu.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3405258" y="2412429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4270858" y="3438916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3032902" y="34849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3032902" y="3226889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8042033" y="2213137"/>
            <a:ext cx="1481795" cy="150073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3405257" y="2827692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2232618" y="418273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3386370" y="4217803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4591828" y="5182758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5197828" y="484611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2110960" y="5118037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83862" y="874486"/>
            <a:ext cx="256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05961" y="888341"/>
            <a:ext cx="4937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83862" y="1363204"/>
            <a:ext cx="3840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7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878305" y="106016"/>
            <a:ext cx="2306357" cy="980661"/>
            <a:chOff x="1408392" y="0"/>
            <a:chExt cx="2306357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08392" y="206880"/>
              <a:ext cx="22414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300268" y="312896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 QUEN VỚI HÌNH KHỐI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202625" y="2191642"/>
            <a:ext cx="5297605" cy="252992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vi-VN" sz="60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</a:t>
            </a: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TIẾT</a:t>
            </a:r>
            <a:r>
              <a:rPr kumimoji="0" lang="en-US" sz="6000" b="0" i="0" u="none" strike="noStrike" kern="1200" cap="none" spc="0" normalizeH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7200" b="0" i="0" u="none" strike="noStrike" kern="1200" cap="none" spc="0" normalizeH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</a:t>
            </a:r>
            <a:endParaRPr kumimoji="0" lang="vi-VN" sz="72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C097A8-192F-43C0-8DF3-5EA4E874E9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785700" y="57837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  <a:endParaRPr lang="vi-VN" sz="36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403507" y="598335"/>
            <a:ext cx="1201270" cy="646332"/>
            <a:chOff x="1870518" y="1440653"/>
            <a:chExt cx="1201270" cy="63211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3"/>
              <a:ext cx="847428" cy="632113"/>
              <a:chOff x="1870518" y="1440653"/>
              <a:chExt cx="847428" cy="632113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3"/>
                <a:ext cx="847428" cy="59999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748923" cy="63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2630642" y="1440653"/>
              <a:ext cx="441146" cy="632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?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D4B0DB1-34F6-4AB7-9542-57D9977EBE0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bức tranh có: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5458A5-2B0F-40C6-9B74-0EF5CDBA8530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AEE228-FB66-458A-96A1-469479B6A845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đèn lồng dạng khối trụ.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2DEA564-6FF8-4854-99EE-796253B47028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F355CD-AB2A-4947-8DA4-9A23C1937425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99BF5A-3BDB-4154-A592-C2019A22493D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đèn lồng dạng khối cầu.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EF127B58-CAAD-43B7-A93A-564E1DF16002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28CF52-AB80-444B-BC4C-3BF458C8CE76}"/>
              </a:ext>
            </a:extLst>
          </p:cNvPr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2C5327-D7CC-4C24-BA16-8CC0955EDAD9}"/>
              </a:ext>
            </a:extLst>
          </p:cNvPr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9376BF-7883-4C35-8A97-9174FAB93BAF}"/>
              </a:ext>
            </a:extLst>
          </p:cNvPr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D849363-1B77-4028-A0F2-4CDD302A802A}"/>
              </a:ext>
            </a:extLst>
          </p:cNvPr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C54BF2-2E0D-4349-BF17-4F16FACA95BF}"/>
              </a:ext>
            </a:extLst>
          </p:cNvPr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81F48B-CFD6-45A3-A856-A8D2CD0C2829}"/>
              </a:ext>
            </a:extLst>
          </p:cNvPr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1D6399-5BBE-4CA9-B4C2-C8A676579B52}"/>
              </a:ext>
            </a:extLst>
          </p:cNvPr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66464D2-3F11-40A9-8EB8-F94092BAD661}"/>
              </a:ext>
            </a:extLst>
          </p:cNvPr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415058-C036-46BB-B683-7491C08D4151}"/>
              </a:ext>
            </a:extLst>
          </p:cNvPr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0C24FA1-E79B-44EB-AB3E-35E3B1247973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5ADF54-A676-4BF9-8369-9C544A1C34AA}"/>
              </a:ext>
            </a:extLst>
          </p:cNvPr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C853DD-35AC-4D64-9E3E-631BA21D25E8}"/>
              </a:ext>
            </a:extLst>
          </p:cNvPr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D1F73E-DED8-43FC-BA59-EB4F2336020A}"/>
              </a:ext>
            </a:extLst>
          </p:cNvPr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F00728-6AF4-4225-8BF1-00005C6F98F1}"/>
              </a:ext>
            </a:extLst>
          </p:cNvPr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BDEA7D8-B0BD-442C-953D-6271AAA1F37C}"/>
              </a:ext>
            </a:extLst>
          </p:cNvPr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A7D1E7E-D354-4563-AE49-4B6C42ACC3FC}"/>
              </a:ext>
            </a:extLst>
          </p:cNvPr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C5504B-8939-4581-8FAB-AF810847B827}"/>
              </a:ext>
            </a:extLst>
          </p:cNvPr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1FCBBB-715B-4E1C-BBAE-F86D1B23E852}"/>
              </a:ext>
            </a:extLst>
          </p:cNvPr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F68D0E3-8022-4277-9AE4-12C68CDEE80B}"/>
              </a:ext>
            </a:extLst>
          </p:cNvPr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61F5B7-ABC3-4C96-9AE5-729B78876F85}"/>
              </a:ext>
            </a:extLst>
          </p:cNvPr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E1944B63-1A94-4C77-9216-00684CAFF10E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418882" y="1335511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875519" y="67223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  <a:endParaRPr lang="vi-VN" sz="3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22621" y="574825"/>
            <a:ext cx="774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/>
              <a:t>Chọn hình thích hợp đặt vào dấu “?”.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1BF50B-9BD2-475D-84C0-ED29E4F5C5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95FF01-7137-420D-9A29-DF3960A7FA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7E1DA3-0234-481D-9FF8-7DBED2D13EE7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A3FF90-5444-46E0-AD6A-723340E32AE9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049A78-44A5-4E94-B8BC-13D37AD298AA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9FBE1F-CB49-419B-A1B0-96EFDCD2D818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E6DFF3B-9F20-48D8-AC10-5E76647BE7C8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2E49D4E-5A65-4653-AD92-6AD5627D970D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Connector 5"/>
          <p:cNvCxnSpPr/>
          <p:nvPr/>
        </p:nvCxnSpPr>
        <p:spPr>
          <a:xfrm>
            <a:off x="1600200" y="1221156"/>
            <a:ext cx="70544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34" grpId="0" animBg="1"/>
      <p:bldP spid="4" grpId="0" animBg="1"/>
      <p:bldP spid="38" grpId="0" animBg="1"/>
      <p:bldP spid="39" grpId="0" animBg="1"/>
      <p:bldP spid="6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2913</TotalTime>
  <Words>308</Words>
  <Application>Microsoft Office PowerPoint</Application>
  <PresentationFormat>Widescreen</PresentationFormat>
  <Paragraphs>83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222</cp:revision>
  <dcterms:created xsi:type="dcterms:W3CDTF">2021-06-02T01:34:28Z</dcterms:created>
  <dcterms:modified xsi:type="dcterms:W3CDTF">2023-02-21T14:40:08Z</dcterms:modified>
</cp:coreProperties>
</file>